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8" r:id="rId3"/>
    <p:sldId id="257" r:id="rId4"/>
    <p:sldId id="279" r:id="rId5"/>
    <p:sldId id="281" r:id="rId6"/>
    <p:sldId id="272" r:id="rId7"/>
    <p:sldId id="258" r:id="rId8"/>
    <p:sldId id="260" r:id="rId9"/>
    <p:sldId id="271" r:id="rId10"/>
    <p:sldId id="261" r:id="rId11"/>
    <p:sldId id="280" r:id="rId12"/>
    <p:sldId id="263" r:id="rId13"/>
    <p:sldId id="262" r:id="rId14"/>
    <p:sldId id="284" r:id="rId15"/>
    <p:sldId id="270" r:id="rId16"/>
    <p:sldId id="286" r:id="rId17"/>
    <p:sldId id="282" r:id="rId18"/>
    <p:sldId id="265" r:id="rId19"/>
    <p:sldId id="264" r:id="rId20"/>
    <p:sldId id="283" r:id="rId21"/>
    <p:sldId id="277" r:id="rId22"/>
    <p:sldId id="285" r:id="rId23"/>
    <p:sldId id="266" r:id="rId24"/>
    <p:sldId id="267" r:id="rId25"/>
    <p:sldId id="268" r:id="rId26"/>
    <p:sldId id="269" r:id="rId27"/>
    <p:sldId id="273" r:id="rId28"/>
    <p:sldId id="274" r:id="rId29"/>
    <p:sldId id="275" r:id="rId30"/>
    <p:sldId id="276" r:id="rId31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6" userDrawn="1">
          <p15:clr>
            <a:srgbClr val="A4A3A4"/>
          </p15:clr>
        </p15:guide>
        <p15:guide id="2" pos="29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  <a:srgbClr val="B2B2B2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34" y="96"/>
      </p:cViewPr>
      <p:guideLst>
        <p:guide orient="horz" pos="2156"/>
        <p:guide pos="292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4/29/2026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160"/>
            <a:ext cx="9250045" cy="686752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0" y="1487805"/>
            <a:ext cx="5299710" cy="1280160"/>
          </a:xfrm>
          <a:scene3d>
            <a:camera prst="isometricOffAxis1Right"/>
            <a:lightRig rig="threePt" dir="t"/>
          </a:scene3d>
        </p:spPr>
        <p:txBody>
          <a:bodyPr/>
          <a:lstStyle/>
          <a:p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Родного края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Мосты дружбы</a:t>
            </a:r>
            <a:endParaRPr lang="en-US" altLang="en-US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87095" y="714375"/>
            <a:ext cx="3750945" cy="1062990"/>
          </a:xfrm>
        </p:spPr>
        <p:txBody>
          <a:bodyPr/>
          <a:lstStyle/>
          <a:p>
            <a:r>
              <a:rPr lang="en-US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ru-RU" sz="1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Краснооктябрьского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</a:t>
            </a:r>
            <a: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ru-RU" sz="1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12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65" y="541020"/>
            <a:ext cx="3427095" cy="4869815"/>
          </a:xfrm>
          <a:prstGeom prst="rect">
            <a:avLst/>
          </a:prstGeom>
          <a:effectLst>
            <a:softEdge rad="635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532130"/>
            <a:ext cx="7748811" cy="5417608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003300" y="91440"/>
            <a:ext cx="4254500" cy="440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zh-CN" sz="2000" b="1" i="0">
                <a:solidFill>
                  <a:srgbClr val="14142A"/>
                </a:solidFill>
                <a:latin typeface="Roboto Condensed"/>
                <a:ea typeface="Roboto Condensed"/>
              </a:rPr>
              <a:t>Площадь Павших борцов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943" y="697160"/>
            <a:ext cx="2680124" cy="47613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20BDBC-0DFF-E7EF-B9C6-D28BFDEE6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" y="268182"/>
            <a:ext cx="4819597" cy="64261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023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670"/>
            <a:ext cx="8649970" cy="619569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63550" y="112395"/>
            <a:ext cx="6648450" cy="4070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en-US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Мельница</a:t>
            </a:r>
            <a:r>
              <a:rPr lang="en-US" altLang="ru-RU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 </a:t>
            </a:r>
            <a:r>
              <a:rPr lang="en-US" altLang="en-US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Гергардта</a:t>
            </a:r>
            <a:endParaRPr lang="ru-RU" b="1" i="1">
              <a:solidFill>
                <a:srgbClr val="14142A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E6FD5-AE0B-718D-FB9E-70E80C849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05" y="314678"/>
            <a:ext cx="4671483" cy="62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551180"/>
            <a:ext cx="8844915" cy="630682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136015" y="80010"/>
            <a:ext cx="6189345" cy="470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1500"/>
              </a:spcBef>
              <a:spcAft>
                <a:spcPts val="1500"/>
              </a:spcAft>
            </a:pPr>
            <a:r>
              <a:rPr lang="en-US" altLang="zh-CN" sz="20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Музей-панорама «Сталинградская битва»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1965B-C268-778F-36EF-DC53307C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16" y="177329"/>
            <a:ext cx="4877506" cy="65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71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187EA2-D23F-4A19-DBC6-B22FBE708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16" y="254000"/>
            <a:ext cx="2720340" cy="6045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B5930-A8BB-5F9C-DDD8-129B5413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" y="316088"/>
            <a:ext cx="4506030" cy="59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" y="647700"/>
            <a:ext cx="8786495" cy="62103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55955" y="162560"/>
            <a:ext cx="6456045" cy="5930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zh-CN" sz="20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Волгоградский скоростной трамвай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865"/>
            <a:ext cx="8811260" cy="628713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00100" y="153035"/>
            <a:ext cx="6311900" cy="4178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1500"/>
              </a:spcBef>
              <a:spcAft>
                <a:spcPts val="1500"/>
              </a:spcAft>
            </a:pPr>
            <a:r>
              <a:rPr lang="en-US" altLang="zh-CN" sz="20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Центральная набережная Волгограда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5208270"/>
            <a:ext cx="7791450" cy="164973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89305" y="540385"/>
            <a:ext cx="7483475" cy="53174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Я люблю гулять по Волгограду,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По знакомым улицам его.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Я хожу и душу наполняю,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Чтоб хватило надолго всего: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И просторов Волги с криком чаек,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И гудков трамвая,стук колес,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И часов на башенке вокзала,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Красоты березонькиных кос.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Это все не передать словами,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Мой любимый город Волгоград.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Я твои просторы обнимаю</a:t>
            </a:r>
          </a:p>
          <a:p>
            <a:pPr marL="0" indent="0" algn="l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И для встреч с тобою нет преград</a:t>
            </a:r>
          </a:p>
          <a:p>
            <a:pPr marL="0" indent="0" algn="l"/>
            <a:endParaRPr lang="en-US" altLang="zh-CN" sz="2400" b="0" i="0">
              <a:solidFill>
                <a:srgbClr val="000000"/>
              </a:solidFill>
              <a:latin typeface="Times New Roman" panose="02020603050405020304" pitchFamily="18" charset="0"/>
              <a:ea typeface="Times New Roman Cyr"/>
              <a:cs typeface="Times New Roman" panose="02020603050405020304" pitchFamily="18" charset="0"/>
            </a:endParaRPr>
          </a:p>
          <a:p>
            <a:pPr marL="0" indent="0" algn="l"/>
            <a:r>
              <a:rPr lang="ru-RU" altLang="en-US" sz="160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                                                                        </a:t>
            </a:r>
            <a:r>
              <a:rPr lang="en-US" altLang="en-US" sz="160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Любовь</a:t>
            </a:r>
            <a:r>
              <a:rPr lang="en-US" altLang="ru-RU" sz="160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 </a:t>
            </a:r>
            <a:r>
              <a:rPr lang="en-US" altLang="en-US" sz="1600" i="0">
                <a:solidFill>
                  <a:srgbClr val="000000"/>
                </a:solidFill>
                <a:latin typeface="Times New Roman" panose="02020603050405020304" pitchFamily="18" charset="0"/>
                <a:ea typeface="Times New Roman Cyr"/>
                <a:cs typeface="Times New Roman" panose="02020603050405020304" pitchFamily="18" charset="0"/>
              </a:rPr>
              <a:t>Важанова</a:t>
            </a:r>
          </a:p>
          <a:p>
            <a:pPr marL="0" indent="0" algn="l"/>
            <a:endParaRPr lang="en-US" altLang="zh-CN" sz="2400" b="0" i="0">
              <a:solidFill>
                <a:srgbClr val="000000"/>
              </a:solidFill>
              <a:latin typeface="Times New Roman" panose="02020603050405020304" pitchFamily="18" charset="0"/>
              <a:ea typeface="Times New Roman Cyr"/>
              <a:cs typeface="Times New Roman" panose="02020603050405020304" pitchFamily="18" charset="0"/>
            </a:endParaRPr>
          </a:p>
          <a:p>
            <a:pPr marL="0" indent="0" algn="l"/>
            <a:endParaRPr lang="en-US" altLang="zh-CN" sz="2400" b="0" i="0">
              <a:solidFill>
                <a:srgbClr val="000000"/>
              </a:solidFill>
              <a:latin typeface="Times New Roman" panose="02020603050405020304" pitchFamily="18" charset="0"/>
              <a:ea typeface="Times New Roman Cyr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DD052-2840-7707-37DC-FBDA757F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47" y="206979"/>
            <a:ext cx="5694143" cy="644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" y="-635"/>
            <a:ext cx="9143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5C84FB-1F3C-9A71-73E9-1C9DDE2C1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21" y="519993"/>
            <a:ext cx="7389519" cy="5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258570" y="61595"/>
            <a:ext cx="5853430" cy="6737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zh-CN" sz="20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Волго-Донской канал 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" y="604886"/>
            <a:ext cx="7766121" cy="55082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8" y="993423"/>
            <a:ext cx="7678566" cy="5123744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329055" y="285750"/>
            <a:ext cx="5782945" cy="5099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1">
                <a:solidFill>
                  <a:srgbClr val="222222"/>
                </a:solidFill>
                <a:latin typeface="Times New Roman" panose="02020603050405020304" pitchFamily="18" charset="0"/>
                <a:ea typeface="Sports"/>
                <a:cs typeface="Times New Roman" panose="02020603050405020304" pitchFamily="18" charset="0"/>
              </a:rPr>
              <a:t>Центральный парк Волгограда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" y="668514"/>
            <a:ext cx="7800355" cy="5520972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186180" y="71120"/>
            <a:ext cx="3022600" cy="479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Aft>
                <a:spcPct val="0"/>
              </a:spcAft>
            </a:pPr>
            <a:r>
              <a:rPr lang="ru-RU" altLang="en-US" sz="2000" b="1" i="1">
                <a:solidFill>
                  <a:srgbClr val="444444"/>
                </a:solidFill>
                <a:latin typeface="Times New Roman" panose="02020603050405020304" pitchFamily="18" charset="0"/>
                <a:ea typeface="2rem roboto"/>
                <a:cs typeface="Times New Roman" panose="02020603050405020304" pitchFamily="18" charset="0"/>
              </a:rPr>
              <a:t>Т</a:t>
            </a:r>
            <a:r>
              <a:rPr lang="en-US" altLang="zh-CN" sz="2000" b="1" i="1">
                <a:solidFill>
                  <a:srgbClr val="444444"/>
                </a:solidFill>
                <a:latin typeface="Times New Roman" panose="02020603050405020304" pitchFamily="18" charset="0"/>
                <a:ea typeface="2rem roboto"/>
                <a:cs typeface="Times New Roman" panose="02020603050405020304" pitchFamily="18" charset="0"/>
              </a:rPr>
              <a:t>еатр кукол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415"/>
            <a:ext cx="7789333" cy="544036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237615" y="184150"/>
            <a:ext cx="5537835" cy="5651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/>
            <a:r>
              <a:rPr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Волгоградский цирк 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357"/>
            <a:ext cx="7750246" cy="5607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1064260" y="184150"/>
            <a:ext cx="5202555" cy="3765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900"/>
              </a:spcBef>
              <a:spcAft>
                <a:spcPts val="900"/>
              </a:spcAft>
            </a:pPr>
            <a:r>
              <a:rPr lang="en-US" altLang="zh-CN" sz="2000" b="1" i="1">
                <a:solidFill>
                  <a:srgbClr val="2C2C2C"/>
                </a:solidFill>
                <a:latin typeface="Times New Roman" panose="02020603050405020304" pitchFamily="18" charset="0"/>
                <a:ea typeface="Trip Sans VF"/>
                <a:cs typeface="Times New Roman" panose="02020603050405020304" pitchFamily="18" charset="0"/>
              </a:rPr>
              <a:t>Волжская ГЭС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822"/>
            <a:ext cx="7772753" cy="5265594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18515" y="264160"/>
            <a:ext cx="6039485" cy="468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/>
              <a:t>А</a:t>
            </a:r>
            <a:r>
              <a:rPr lang="en-US" altLang="en-US"/>
              <a:t>мфитеатр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Центральной</a:t>
            </a:r>
            <a:r>
              <a:rPr lang="en-US" altLang="ru-RU"/>
              <a:t> </a:t>
            </a:r>
            <a:r>
              <a:rPr lang="en-US" altLang="en-US"/>
              <a:t>набережной</a:t>
            </a:r>
            <a:r>
              <a:rPr lang="en-US" altLang="ru-RU"/>
              <a:t> </a:t>
            </a:r>
            <a:r>
              <a:rPr lang="en-US" altLang="en-US"/>
              <a:t>Волгограда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2" y="948266"/>
            <a:ext cx="7676559" cy="545302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74675" y="0"/>
            <a:ext cx="6537325" cy="6102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fontAlgn="t">
              <a:lnSpc>
                <a:spcPts val="3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altLang="en-US" sz="2000" b="1" i="1">
                <a:solidFill>
                  <a:srgbClr val="0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М</a:t>
            </a:r>
            <a:r>
              <a:rPr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узе</a:t>
            </a:r>
            <a:r>
              <a:rPr lang="ru-RU" altLang="en-US" sz="2000" b="1" i="1">
                <a:solidFill>
                  <a:srgbClr val="0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й</a:t>
            </a:r>
            <a:r>
              <a:rPr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 «Россия – моя история»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830"/>
            <a:ext cx="8753475" cy="618617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1639570" y="142240"/>
            <a:ext cx="5864225" cy="378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zh-CN" sz="28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Мамаев курган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" y="820204"/>
            <a:ext cx="7710311" cy="553657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19785" y="-635"/>
            <a:ext cx="6292215" cy="5867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ts val="3900"/>
              </a:lnSpc>
              <a:spcBef>
                <a:spcPts val="1800"/>
              </a:spcBef>
              <a:spcAft>
                <a:spcPts val="1500"/>
              </a:spcAft>
            </a:pPr>
            <a:r>
              <a:rPr lang="en-US" altLang="zh-CN" sz="2000" b="1" i="1">
                <a:solidFill>
                  <a:srgbClr val="242F33"/>
                </a:solidFill>
                <a:latin typeface="Times New Roman" panose="02020603050405020304" pitchFamily="18" charset="0"/>
                <a:ea typeface="ProximaNova"/>
                <a:cs typeface="Times New Roman" panose="02020603050405020304" pitchFamily="18" charset="0"/>
              </a:rPr>
              <a:t>Старая Сарепта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F79BF6-93B1-56B5-881C-F6328BE7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319848"/>
            <a:ext cx="4381501" cy="58420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339A3-DDA3-C638-6EEC-9AB77CBD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88" y="319848"/>
            <a:ext cx="4381501" cy="5842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52402-06E2-E348-14FB-350B849F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7" y="169333"/>
            <a:ext cx="4858619" cy="6519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420206-ACE7-F1A9-1EE6-4E76B911B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105" y="914400"/>
            <a:ext cx="3833151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65405"/>
            <a:ext cx="8653780" cy="67925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785495"/>
            <a:ext cx="8674735" cy="585787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553210" y="102235"/>
            <a:ext cx="3296920" cy="6832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500"/>
              </a:spcAft>
            </a:pPr>
            <a:r>
              <a:rPr lang="en-US" altLang="zh-CN" sz="3600" b="1" i="1">
                <a:solidFill>
                  <a:srgbClr val="14142A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</a:rPr>
              <a:t>Дом Павлова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115"/>
            <a:ext cx="8629015" cy="631952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</a:t>
            </a:r>
            <a:r>
              <a:rPr lang="en-US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</a:t>
            </a:r>
            <a:r>
              <a:rPr lang="en-US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1105662"/>
            <a:ext cx="7683142" cy="54249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149</Words>
  <Application>Microsoft Office PowerPoint</Application>
  <PresentationFormat>Экран (4:3)</PresentationFormat>
  <Paragraphs>34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微软雅黑</vt:lpstr>
      <vt:lpstr>Arial</vt:lpstr>
      <vt:lpstr>Calibri</vt:lpstr>
      <vt:lpstr>Roboto Condensed</vt:lpstr>
      <vt:lpstr>Times New Roman</vt:lpstr>
      <vt:lpstr>Blue Waves</vt:lpstr>
      <vt:lpstr>              Муниципальное дошкольное образовательное учреждение          «Детский сад №373 Краснооктябрьского района Волгограда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Мемориально-исторический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2026</cp:lastModifiedBy>
  <cp:revision>16</cp:revision>
  <dcterms:created xsi:type="dcterms:W3CDTF">2025-07-16T18:24:00Z</dcterms:created>
  <dcterms:modified xsi:type="dcterms:W3CDTF">2026-04-29T05:29:30Z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1049-12.2.0.21931</vt:lpwstr>
  </property>
  <property fmtid="{D5CDD505-2E9C-101B-9397-08002B2CF9AE}" pid="3" name="ICV">
    <vt:lpwstr>4FD3441B9D854A2C81FBAA0A48ADA8A9_12</vt:lpwstr>
  </property>
</Properties>
</file>